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9" r:id="rId2"/>
    <p:sldId id="260" r:id="rId3"/>
    <p:sldId id="261" r:id="rId4"/>
    <p:sldId id="262" r:id="rId5"/>
    <p:sldId id="263" r:id="rId6"/>
    <p:sldId id="265" r:id="rId7"/>
    <p:sldId id="266" r:id="rId8"/>
    <p:sldId id="268" r:id="rId9"/>
    <p:sldId id="267" r:id="rId10"/>
    <p:sldId id="269" r:id="rId11"/>
    <p:sldId id="270" r:id="rId12"/>
    <p:sldId id="272" r:id="rId13"/>
    <p:sldId id="274" r:id="rId14"/>
    <p:sldId id="279" r:id="rId15"/>
    <p:sldId id="276" r:id="rId16"/>
    <p:sldId id="277" r:id="rId17"/>
    <p:sldId id="278" r:id="rId18"/>
    <p:sldId id="275" r:id="rId19"/>
  </p:sldIdLst>
  <p:sldSz cx="9753600" cy="7315200"/>
  <p:notesSz cx="6858000" cy="9144000"/>
  <p:embeddedFontLst>
    <p:embeddedFont>
      <p:font typeface="Arial Bold" panose="020B0704020202020204" pitchFamily="34" charset="0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678" autoAdjust="0"/>
    <p:restoredTop sz="94713" autoAdjust="0"/>
  </p:normalViewPr>
  <p:slideViewPr>
    <p:cSldViewPr>
      <p:cViewPr>
        <p:scale>
          <a:sx n="77" d="100"/>
          <a:sy n="77" d="100"/>
        </p:scale>
        <p:origin x="-488" y="7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EA5A92-EDA6-E6A3-0508-57B0F6D99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FD24783-3B72-A467-AAC8-A88CC744651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08675C-950D-C897-BEBE-2D462B7A8EC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07374C4-F823-9FE9-39EE-E2C3630BB7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DBC56C6-109E-A129-54D9-EC9FC3C00D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6FD00-C8AD-5A9E-DEC2-21B8BF366AB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84147-E077-4A38-2B9B-77880F0205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8662572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016223-06B2-3CFE-67EF-F53C43453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4B669FE-68F9-4C70-63FB-FAA5CCBB69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08BE48-3D90-014A-CD1A-D2E236AA164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9328EA74-0537-BB31-C4A1-8DC5DD533E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3A9FC36-55AE-903C-002E-C1E9295C8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474B4-61E9-F662-2ADD-D9F34843F06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DD9438-97FB-C91E-01DA-8DA59B0E09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1926183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4EF9E-892A-5414-187D-7FF9BB7A1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B8B0F9-BF59-FECC-0029-6B3C90EE04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57D954-C102-83A7-1125-FBB82C9753E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81953EE-FD12-C11D-B122-FB05E44D3B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07C990C-8C99-8238-5871-A7E3139A6D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1D0F7-A0E3-4528-3081-8E165B69563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A0196-A35D-B720-E23C-AA21EFC349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4838389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A72CC-0E06-E588-F2DD-75D120EFD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1FB7A8A-06DF-601D-5271-80B5E98273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1F73FD-3693-FA2C-B2E0-4B840F7214A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5A30DE1-61BF-E792-FE13-E607911D40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69D4065-AC59-FB04-6F46-C0677DA584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E0459-B7CE-BDA4-B45A-C30D6A4DED5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3A3D5B-13CA-7446-95A3-A1E2D6D2B5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289959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Here is a clean, concise slide covering both points, **strictly based on the document**: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### **Requirements &amp; Analysis**</a:t>
            </a:r>
          </a:p>
          <a:p>
            <a:endParaRPr lang="en-US" dirty="0"/>
          </a:p>
          <a:p>
            <a:r>
              <a:rPr lang="en-US" dirty="0"/>
              <a:t>**Where the Requirements Came From**</a:t>
            </a:r>
          </a:p>
          <a:p>
            <a:endParaRPr lang="en-US" dirty="0"/>
          </a:p>
          <a:p>
            <a:r>
              <a:rPr lang="en-US" dirty="0"/>
              <a:t>* Requirements were gathered through a survey distributed to Muslims in mosques, universities, and families, identifying struggles with Zakat calculation, tracking savings, and understanding Zakatable wealth. </a:t>
            </a:r>
          </a:p>
          <a:p>
            <a:r>
              <a:rPr lang="en-US" dirty="0"/>
              <a:t>* Stakeholder inputs included Muslim individuals, families, self-employed users, Islamic charities, scholars, and system developers. </a:t>
            </a:r>
          </a:p>
          <a:p>
            <a:endParaRPr lang="en-US" dirty="0"/>
          </a:p>
          <a:p>
            <a:r>
              <a:rPr lang="en-US" dirty="0"/>
              <a:t>**Analysis Approach to Creating the Design**</a:t>
            </a:r>
          </a:p>
          <a:p>
            <a:endParaRPr lang="en-US" dirty="0"/>
          </a:p>
          <a:p>
            <a:r>
              <a:rPr lang="en-US" dirty="0"/>
              <a:t>* The design was shaped by translating survey results, stakeholder needs, and use cases into system features such as ML prediction, encrypted data handling, forecasting, and secure donations. </a:t>
            </a:r>
          </a:p>
          <a:p>
            <a:r>
              <a:rPr lang="en-US" dirty="0"/>
              <a:t>* A modular client-server architecture was selected, supported by detailed workflows, requirements lists, and system models to ensure clarity, scalability, and alignment with Islamic financial principles. 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If you want, I can also compress this into a super-short version for faster delivery.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Here is a clear, concise slide describing the architecture, based only on your document:</a:t>
            </a:r>
          </a:p>
          <a:p>
            <a:endParaRPr lang="en-US"/>
          </a:p>
          <a:p>
            <a:r>
              <a:rPr lang="en-US"/>
              <a:t>---</a:t>
            </a:r>
          </a:p>
          <a:p>
            <a:endParaRPr lang="en-US"/>
          </a:p>
          <a:p>
            <a:r>
              <a:rPr lang="en-US"/>
              <a:t>### **Technical Architecture**</a:t>
            </a:r>
          </a:p>
          <a:p>
            <a:endParaRPr lang="en-US"/>
          </a:p>
          <a:p>
            <a:r>
              <a:rPr lang="en-US"/>
              <a:t>ZakaatIQ uses a **modular client–server architecture** built around a Flask backend and a web-based front-end interface. </a:t>
            </a:r>
          </a:p>
          <a:p>
            <a:r>
              <a:rPr lang="en-US"/>
              <a:t>* The system is structured into layers:</a:t>
            </a:r>
          </a:p>
          <a:p>
            <a:endParaRPr lang="en-US"/>
          </a:p>
          <a:p>
            <a:r>
              <a:rPr lang="en-US"/>
              <a:t>  * **Frontend/UI:** HTML, CSS, JavaScript, Bootstrap for forms, dashboards, and visualisation.</a:t>
            </a:r>
          </a:p>
          <a:p>
            <a:r>
              <a:rPr lang="en-US"/>
              <a:t>  * **Application Layer:** Flask backend handling routing, business logic, authentication, and encryption.</a:t>
            </a:r>
          </a:p>
          <a:p>
            <a:r>
              <a:rPr lang="en-US"/>
              <a:t>  * **AI Processing Layer:** Machine-learning models for Zakat eligibility and financial forecasting.</a:t>
            </a:r>
          </a:p>
          <a:p>
            <a:r>
              <a:rPr lang="en-US"/>
              <a:t>  * **Data Layer:** PostgreSQL storing encrypted user profiles, financial data, predictions, and donation history. </a:t>
            </a:r>
          </a:p>
          <a:p>
            <a:r>
              <a:rPr lang="en-US"/>
              <a:t>* The architecture supports modular development, security, scalability, and cloud deployment readiness. </a:t>
            </a:r>
          </a:p>
          <a:p>
            <a:endParaRPr lang="en-US"/>
          </a:p>
          <a:p>
            <a:r>
              <a:rPr lang="en-US"/>
              <a:t>---</a:t>
            </a:r>
          </a:p>
          <a:p>
            <a:endParaRPr lang="en-US"/>
          </a:p>
          <a:p>
            <a:r>
              <a:rPr lang="en-US"/>
              <a:t>If you want, I can compress this into fewer bullets or make a diagram-style version.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512763"/>
            <a:ext cx="342265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Here is a clean, concise slide covering both points, **strictly based on the document**: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### **Requirements &amp; Analysis**</a:t>
            </a:r>
          </a:p>
          <a:p>
            <a:endParaRPr lang="en-US" dirty="0"/>
          </a:p>
          <a:p>
            <a:r>
              <a:rPr lang="en-US" dirty="0"/>
              <a:t>**Where the Requirements Came From**</a:t>
            </a:r>
          </a:p>
          <a:p>
            <a:endParaRPr lang="en-US" dirty="0"/>
          </a:p>
          <a:p>
            <a:r>
              <a:rPr lang="en-US" dirty="0"/>
              <a:t>* Requirements were gathered through a survey distributed to Muslims in mosques, universities, and families, identifying struggles with Zakat calculation, tracking savings, and understanding Zakatable wealth. </a:t>
            </a:r>
          </a:p>
          <a:p>
            <a:r>
              <a:rPr lang="en-US" dirty="0"/>
              <a:t>* Stakeholder inputs included Muslim individuals, families, self-employed users, Islamic charities, scholars, and system developers. </a:t>
            </a:r>
          </a:p>
          <a:p>
            <a:endParaRPr lang="en-US" dirty="0"/>
          </a:p>
          <a:p>
            <a:r>
              <a:rPr lang="en-US" dirty="0"/>
              <a:t>**Analysis Approach to Creating the Design**</a:t>
            </a:r>
          </a:p>
          <a:p>
            <a:endParaRPr lang="en-US" dirty="0"/>
          </a:p>
          <a:p>
            <a:r>
              <a:rPr lang="en-US" dirty="0"/>
              <a:t>* The design was shaped by translating survey results, stakeholder needs, and use cases into system features such as ML prediction, encrypted data handling, forecasting, and secure donations. </a:t>
            </a:r>
          </a:p>
          <a:p>
            <a:r>
              <a:rPr lang="en-US" dirty="0"/>
              <a:t>* A modular client-server architecture was selected, supported by detailed workflows, requirements lists, and system models to ensure clarity, scalability, and alignment with Islamic financial principles. 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If you want, I can also compress this into a super-short version for faster delivery.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2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4876800" cy="7315200"/>
            <a:chOff x="0" y="0"/>
            <a:chExt cx="6502400" cy="9753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502400" cy="9753600"/>
            </a:xfrm>
            <a:custGeom>
              <a:avLst/>
              <a:gdLst/>
              <a:ahLst/>
              <a:cxnLst/>
              <a:rect l="l" t="t" r="r" b="b"/>
              <a:pathLst>
                <a:path w="6502400" h="9753600">
                  <a:moveTo>
                    <a:pt x="0" y="0"/>
                  </a:moveTo>
                  <a:lnTo>
                    <a:pt x="6502400" y="0"/>
                  </a:lnTo>
                  <a:lnTo>
                    <a:pt x="6502400" y="9753600"/>
                  </a:lnTo>
                  <a:lnTo>
                    <a:pt x="0" y="9753600"/>
                  </a:lnTo>
                  <a:close/>
                </a:path>
              </a:pathLst>
            </a:custGeom>
            <a:gradFill rotWithShape="1">
              <a:gsLst>
                <a:gs pos="0">
                  <a:srgbClr val="005EC0">
                    <a:alpha val="100000"/>
                  </a:srgbClr>
                </a:gs>
                <a:gs pos="74000">
                  <a:srgbClr val="A3E8E8">
                    <a:alpha val="100000"/>
                  </a:srgbClr>
                </a:gs>
                <a:gs pos="83000">
                  <a:srgbClr val="A3E8E8">
                    <a:alpha val="100000"/>
                  </a:srgbClr>
                </a:gs>
                <a:gs pos="100000">
                  <a:srgbClr val="C2F0F0">
                    <a:alpha val="100000"/>
                  </a:srgbClr>
                </a:gs>
              </a:gsLst>
              <a:lin ang="16200000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31520" y="1056640"/>
            <a:ext cx="5527040" cy="2032000"/>
            <a:chOff x="0" y="0"/>
            <a:chExt cx="7369387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369429" cy="2709291"/>
            </a:xfrm>
            <a:custGeom>
              <a:avLst/>
              <a:gdLst/>
              <a:ahLst/>
              <a:cxnLst/>
              <a:rect l="l" t="t" r="r" b="b"/>
              <a:pathLst>
                <a:path w="7369429" h="2709291">
                  <a:moveTo>
                    <a:pt x="0" y="1354709"/>
                  </a:moveTo>
                  <a:cubicBezTo>
                    <a:pt x="0" y="606552"/>
                    <a:pt x="606552" y="0"/>
                    <a:pt x="1354709" y="0"/>
                  </a:cubicBezTo>
                  <a:lnTo>
                    <a:pt x="6014720" y="0"/>
                  </a:lnTo>
                  <a:cubicBezTo>
                    <a:pt x="6762877" y="0"/>
                    <a:pt x="7369429" y="606552"/>
                    <a:pt x="7369429" y="1354709"/>
                  </a:cubicBezTo>
                  <a:cubicBezTo>
                    <a:pt x="7369429" y="2102866"/>
                    <a:pt x="6762877" y="2709291"/>
                    <a:pt x="6014720" y="2709291"/>
                  </a:cubicBezTo>
                  <a:lnTo>
                    <a:pt x="1354709" y="2709291"/>
                  </a:lnTo>
                  <a:cubicBezTo>
                    <a:pt x="606552" y="2709291"/>
                    <a:pt x="0" y="2102866"/>
                    <a:pt x="0" y="1354709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-309881" y="3068320"/>
            <a:ext cx="5107094" cy="3219027"/>
            <a:chOff x="0" y="0"/>
            <a:chExt cx="6809459" cy="429203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809486" cy="4292092"/>
            </a:xfrm>
            <a:custGeom>
              <a:avLst/>
              <a:gdLst/>
              <a:ahLst/>
              <a:cxnLst/>
              <a:rect l="l" t="t" r="r" b="b"/>
              <a:pathLst>
                <a:path w="6809486" h="4292092">
                  <a:moveTo>
                    <a:pt x="0" y="0"/>
                  </a:moveTo>
                  <a:lnTo>
                    <a:pt x="6809486" y="0"/>
                  </a:lnTo>
                  <a:lnTo>
                    <a:pt x="6809486" y="4292092"/>
                  </a:lnTo>
                  <a:lnTo>
                    <a:pt x="0" y="42920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33" b="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876800" y="3088640"/>
            <a:ext cx="4876800" cy="3380229"/>
            <a:chOff x="0" y="0"/>
            <a:chExt cx="6502400" cy="450697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502400" cy="3251199"/>
            </a:xfrm>
            <a:custGeom>
              <a:avLst/>
              <a:gdLst/>
              <a:ahLst/>
              <a:cxnLst/>
              <a:rect l="l" t="t" r="r" b="b"/>
              <a:pathLst>
                <a:path w="6502400" h="3251199">
                  <a:moveTo>
                    <a:pt x="0" y="0"/>
                  </a:moveTo>
                  <a:lnTo>
                    <a:pt x="6502400" y="0"/>
                  </a:lnTo>
                  <a:lnTo>
                    <a:pt x="6502400" y="3251199"/>
                  </a:lnTo>
                  <a:lnTo>
                    <a:pt x="0" y="32511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236725"/>
              <a:ext cx="6502400" cy="3270248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2815"/>
                </a:lnSpc>
              </a:pPr>
              <a:r>
                <a:rPr lang="en-US" sz="2346" dirty="0">
                  <a:solidFill>
                    <a:srgbClr val="006666"/>
                  </a:solidFill>
                  <a:latin typeface="Arial"/>
                  <a:ea typeface="Arial"/>
                  <a:cs typeface="Arial"/>
                  <a:sym typeface="Arial"/>
                </a:rPr>
                <a:t>&lt;Wissam </a:t>
              </a:r>
              <a:r>
                <a:rPr lang="en-US" sz="2346" dirty="0" err="1">
                  <a:solidFill>
                    <a:srgbClr val="006666"/>
                  </a:solidFill>
                  <a:latin typeface="Arial"/>
                  <a:ea typeface="Arial"/>
                  <a:cs typeface="Arial"/>
                  <a:sym typeface="Arial"/>
                </a:rPr>
                <a:t>Hadjarab</a:t>
              </a:r>
              <a:r>
                <a:rPr lang="en-US" sz="2346" dirty="0">
                  <a:solidFill>
                    <a:srgbClr val="006666"/>
                  </a:solidFill>
                  <a:latin typeface="Arial"/>
                  <a:ea typeface="Arial"/>
                  <a:cs typeface="Arial"/>
                  <a:sym typeface="Arial"/>
                </a:rPr>
                <a:t>&gt;</a:t>
              </a:r>
            </a:p>
            <a:p>
              <a:pPr algn="l">
                <a:lnSpc>
                  <a:spcPts val="2815"/>
                </a:lnSpc>
              </a:pPr>
              <a:r>
                <a:rPr lang="en-US" sz="2346" dirty="0">
                  <a:solidFill>
                    <a:srgbClr val="006666"/>
                  </a:solidFill>
                  <a:latin typeface="Arial"/>
                  <a:ea typeface="Arial"/>
                  <a:cs typeface="Arial"/>
                  <a:sym typeface="Arial"/>
                </a:rPr>
                <a:t>&lt;C21404706&gt;</a:t>
              </a:r>
            </a:p>
            <a:p>
              <a:pPr algn="l">
                <a:lnSpc>
                  <a:spcPts val="2815"/>
                </a:lnSpc>
              </a:pPr>
              <a:r>
                <a:rPr lang="en-US" sz="2346" dirty="0">
                  <a:solidFill>
                    <a:srgbClr val="006666"/>
                  </a:solidFill>
                  <a:latin typeface="Arial"/>
                  <a:ea typeface="Arial"/>
                  <a:cs typeface="Arial"/>
                  <a:sym typeface="Arial"/>
                </a:rPr>
                <a:t>&lt;TU858/4&gt;</a:t>
              </a:r>
            </a:p>
            <a:p>
              <a:pPr algn="l">
                <a:lnSpc>
                  <a:spcPts val="2815"/>
                </a:lnSpc>
              </a:pPr>
              <a:endParaRPr lang="en-US" sz="2346" dirty="0">
                <a:solidFill>
                  <a:srgbClr val="00666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algn="l">
                <a:lnSpc>
                  <a:spcPts val="2815"/>
                </a:lnSpc>
              </a:pPr>
              <a:endParaRPr lang="en-US" sz="2346" dirty="0">
                <a:solidFill>
                  <a:srgbClr val="00666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algn="l">
                <a:lnSpc>
                  <a:spcPts val="2815"/>
                </a:lnSpc>
              </a:pPr>
              <a:r>
                <a:rPr lang="en-US" sz="2346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Supervisor:</a:t>
              </a:r>
              <a:r>
                <a:rPr lang="en-US" sz="2346" dirty="0">
                  <a:solidFill>
                    <a:srgbClr val="006666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</a:p>
            <a:p>
              <a:pPr algn="l">
                <a:lnSpc>
                  <a:spcPts val="2815"/>
                </a:lnSpc>
              </a:pPr>
              <a:r>
                <a:rPr lang="en-US" sz="2346" dirty="0">
                  <a:solidFill>
                    <a:srgbClr val="006666"/>
                  </a:solidFill>
                  <a:latin typeface="Arial"/>
                  <a:ea typeface="Arial"/>
                  <a:cs typeface="Arial"/>
                  <a:sym typeface="Arial"/>
                </a:rPr>
                <a:t>   &lt;Supervisor Name – Mariana Rocha 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31520" y="1056640"/>
            <a:ext cx="8778240" cy="2032000"/>
            <a:chOff x="0" y="0"/>
            <a:chExt cx="11704320" cy="27093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704320" cy="2709290"/>
            </a:xfrm>
            <a:custGeom>
              <a:avLst/>
              <a:gdLst/>
              <a:ahLst/>
              <a:cxnLst/>
              <a:rect l="l" t="t" r="r" b="b"/>
              <a:pathLst>
                <a:path w="11704320" h="2709291">
                  <a:moveTo>
                    <a:pt x="0" y="1354709"/>
                  </a:moveTo>
                  <a:cubicBezTo>
                    <a:pt x="0" y="606552"/>
                    <a:pt x="606552" y="0"/>
                    <a:pt x="1354709" y="0"/>
                  </a:cubicBezTo>
                  <a:lnTo>
                    <a:pt x="10349611" y="0"/>
                  </a:lnTo>
                  <a:cubicBezTo>
                    <a:pt x="11097768" y="0"/>
                    <a:pt x="11704320" y="606552"/>
                    <a:pt x="11704320" y="1354709"/>
                  </a:cubicBezTo>
                  <a:cubicBezTo>
                    <a:pt x="11704320" y="2102866"/>
                    <a:pt x="11097768" y="2709291"/>
                    <a:pt x="10349611" y="2709291"/>
                  </a:cubicBezTo>
                  <a:lnTo>
                    <a:pt x="1354709" y="2709291"/>
                  </a:lnTo>
                  <a:cubicBezTo>
                    <a:pt x="606552" y="2709291"/>
                    <a:pt x="0" y="2102866"/>
                    <a:pt x="0" y="135470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11704320" cy="26902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47"/>
                </a:lnSpc>
              </a:pPr>
              <a:r>
                <a:rPr lang="en-US" sz="3840" b="1" dirty="0">
                  <a:solidFill>
                    <a:srgbClr val="0033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Interim Presentation - ZakaatIQ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1280" y="6664960"/>
            <a:ext cx="626533" cy="521547"/>
            <a:chOff x="0" y="0"/>
            <a:chExt cx="835378" cy="69539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03237" y="213360"/>
            <a:ext cx="8453120" cy="1219200"/>
            <a:chOff x="0" y="0"/>
            <a:chExt cx="11270827" cy="1625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User Flows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17622" y="1645825"/>
            <a:ext cx="8023013" cy="608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r>
              <a:rPr lang="en-US" sz="2300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The user logs into ZakaatIQ and lands on their personalized dashboard. </a:t>
            </a:r>
          </a:p>
          <a:p>
            <a:pPr marL="147949" lvl="1" algn="l">
              <a:lnSpc>
                <a:spcPts val="2760"/>
              </a:lnSpc>
            </a:pPr>
            <a:endParaRPr lang="en-US" sz="2300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r>
              <a:rPr lang="en-US" sz="2300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They enter their financial and lifestyle details to check Zakat eligibility, and the ML model returns whether Zakat is required. </a:t>
            </a: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endParaRPr lang="en-US" sz="2300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r>
              <a:rPr lang="en-US" sz="2300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They then open the forecasting page, where AI generates future income and savings graphs. </a:t>
            </a:r>
          </a:p>
          <a:p>
            <a:pPr marL="147949" lvl="1" algn="l">
              <a:lnSpc>
                <a:spcPts val="2760"/>
              </a:lnSpc>
            </a:pPr>
            <a:endParaRPr lang="en-US" sz="2300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r>
              <a:rPr lang="en-US" sz="2300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If eligible, they go to the donation section, choose a verified Islamic charity, donate, and the receipt is saved to their dashboard. </a:t>
            </a:r>
          </a:p>
          <a:p>
            <a:pPr marL="147949" lvl="1" algn="l">
              <a:lnSpc>
                <a:spcPts val="2760"/>
              </a:lnSpc>
            </a:pPr>
            <a:endParaRPr lang="en-US" sz="2300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r>
              <a:rPr lang="en-US" sz="2300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 When finished, the user simply logs out, closing their session securely. </a:t>
            </a:r>
          </a:p>
          <a:p>
            <a:pPr algn="l">
              <a:lnSpc>
                <a:spcPts val="2760"/>
              </a:lnSpc>
            </a:pPr>
            <a:endParaRPr lang="en-US" sz="2300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10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69358" y="238807"/>
            <a:ext cx="8453120" cy="1219200"/>
            <a:chOff x="0" y="0"/>
            <a:chExt cx="11270827" cy="1625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Workflows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11</a:t>
              </a:r>
            </a:p>
          </p:txBody>
        </p:sp>
      </p:grpSp>
      <p:pic>
        <p:nvPicPr>
          <p:cNvPr id="13" name="Picture 12" descr="A diagram of a business process&#10;&#10;Description automatically generated">
            <a:extLst>
              <a:ext uri="{FF2B5EF4-FFF2-40B4-BE49-F238E27FC236}">
                <a16:creationId xmlns:a16="http://schemas.microsoft.com/office/drawing/2014/main" id="{1C3A8FC9-F27A-6C47-CDD1-8EF65E085D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0014" y="1705070"/>
            <a:ext cx="7772400" cy="5181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03237" y="213360"/>
            <a:ext cx="8453120" cy="1219200"/>
            <a:chOff x="0" y="0"/>
            <a:chExt cx="11270827" cy="1625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Use Cases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12</a:t>
              </a:r>
            </a:p>
          </p:txBody>
        </p:sp>
      </p:grpSp>
      <p:pic>
        <p:nvPicPr>
          <p:cNvPr id="11" name="Picture 10" descr="A diagram of a data flow&#10;&#10;Description automatically generated">
            <a:extLst>
              <a:ext uri="{FF2B5EF4-FFF2-40B4-BE49-F238E27FC236}">
                <a16:creationId xmlns:a16="http://schemas.microsoft.com/office/drawing/2014/main" id="{990E840D-AF6A-0EB2-6783-E92D67CC80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08" y="1630167"/>
            <a:ext cx="4305736" cy="5641688"/>
          </a:xfrm>
          <a:prstGeom prst="rect">
            <a:avLst/>
          </a:prstGeom>
        </p:spPr>
      </p:pic>
      <p:pic>
        <p:nvPicPr>
          <p:cNvPr id="13" name="Picture 12" descr="A diagram of a system&#10;&#10;Description automatically generated">
            <a:extLst>
              <a:ext uri="{FF2B5EF4-FFF2-40B4-BE49-F238E27FC236}">
                <a16:creationId xmlns:a16="http://schemas.microsoft.com/office/drawing/2014/main" id="{2E35456F-8BAD-4492-E450-291573B04D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765" y="1828799"/>
            <a:ext cx="4723835" cy="482938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03237" y="213360"/>
            <a:ext cx="8453120" cy="1219200"/>
            <a:chOff x="0" y="0"/>
            <a:chExt cx="11270827" cy="1625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Prototype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13</a:t>
              </a:r>
            </a:p>
          </p:txBody>
        </p:sp>
      </p:grp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1CCEF94B-E57C-9BBF-FD09-7E97EF7D82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47" y="1446752"/>
            <a:ext cx="5508576" cy="3582448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B1C82142-1FF6-3122-248C-2ACB126384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178" y="3417792"/>
            <a:ext cx="5508575" cy="358244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C6328-3AAC-9CED-5937-B10B447EDE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91BAC89-0CB0-85F0-37FE-CBAF6FAD2C62}"/>
              </a:ext>
            </a:extLst>
          </p:cNvPr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56D33AF-D892-E13D-D951-381EA1ED619D}"/>
              </a:ext>
            </a:extLst>
          </p:cNvPr>
          <p:cNvGrpSpPr/>
          <p:nvPr/>
        </p:nvGrpSpPr>
        <p:grpSpPr>
          <a:xfrm>
            <a:off x="803237" y="213360"/>
            <a:ext cx="8453120" cy="1219200"/>
            <a:chOff x="0" y="0"/>
            <a:chExt cx="11270827" cy="1625600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B4E48C1-4AE3-3512-EB99-3F3E41D37F55}"/>
                </a:ext>
              </a:extLst>
            </p:cNvPr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CF548FD4-D081-5CF0-583B-29D13F5F9D6C}"/>
                </a:ext>
              </a:extLst>
            </p:cNvPr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Demo</a:t>
              </a:r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B9104B92-3C11-3337-F63C-C76108061797}"/>
              </a:ext>
            </a:extLst>
          </p:cNvPr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49A9C47-BB42-F7DE-3340-5534F8082266}"/>
                </a:ext>
              </a:extLst>
            </p:cNvPr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2744B48E-5A94-C0A5-F289-903C61BD885D}"/>
                </a:ext>
              </a:extLst>
            </p:cNvPr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14</a:t>
              </a:r>
            </a:p>
          </p:txBody>
        </p:sp>
      </p:grpSp>
      <p:pic>
        <p:nvPicPr>
          <p:cNvPr id="6" name="demo_Interim_Presentation.mov">
            <a:hlinkClick r:id="" action="ppaction://media"/>
            <a:extLst>
              <a:ext uri="{FF2B5EF4-FFF2-40B4-BE49-F238E27FC236}">
                <a16:creationId xmlns:a16="http://schemas.microsoft.com/office/drawing/2014/main" id="{73E0A5E5-38B3-7A6B-8967-0EC2E89E2B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0600" y="1633125"/>
            <a:ext cx="8096660" cy="526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512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73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EC1E86-D554-3E36-D669-AF74742FB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FB0FF3C-537D-668A-E669-915C09E80291}"/>
              </a:ext>
            </a:extLst>
          </p:cNvPr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68587A9C-D397-1759-1B04-C95F85AD2E4B}"/>
              </a:ext>
            </a:extLst>
          </p:cNvPr>
          <p:cNvGrpSpPr/>
          <p:nvPr/>
        </p:nvGrpSpPr>
        <p:grpSpPr>
          <a:xfrm>
            <a:off x="838200" y="327045"/>
            <a:ext cx="8453120" cy="1219200"/>
            <a:chOff x="0" y="0"/>
            <a:chExt cx="11270827" cy="1625600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BDBD40E9-FD88-6043-5A59-83353D43E663}"/>
                </a:ext>
              </a:extLst>
            </p:cNvPr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7BF9D078-5E5A-49EE-E8AB-09756D554434}"/>
                </a:ext>
              </a:extLst>
            </p:cNvPr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Risks &amp; Limitations</a:t>
              </a:r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F9A67F4E-BFE9-0524-1BB3-15BF07CC814B}"/>
              </a:ext>
            </a:extLst>
          </p:cNvPr>
          <p:cNvSpPr txBox="1"/>
          <p:nvPr/>
        </p:nvSpPr>
        <p:spPr>
          <a:xfrm>
            <a:off x="968273" y="1981200"/>
            <a:ext cx="7817054" cy="5004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r>
              <a:rPr lang="en-IE" sz="2400" b="0" i="0" u="none" strike="noStrike" dirty="0"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ML model may underperform </a:t>
            </a:r>
            <a:r>
              <a:rPr lang="en-IE" sz="2400" b="0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→ mitigated using validation + pickle backup</a:t>
            </a:r>
          </a:p>
          <a:p>
            <a:pPr marL="147949" lvl="1" algn="l">
              <a:lnSpc>
                <a:spcPts val="2760"/>
              </a:lnSpc>
            </a:pPr>
            <a:endParaRPr lang="en-IE" sz="2400" b="0" i="0" u="none" strike="noStrike" dirty="0">
              <a:solidFill>
                <a:srgbClr val="00336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r>
              <a:rPr lang="en-IE" sz="2400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Forecast originally crashed → fixed using Matplotlib Agg backend</a:t>
            </a:r>
          </a:p>
          <a:p>
            <a:pPr marL="147949" lvl="1" algn="l">
              <a:lnSpc>
                <a:spcPts val="2760"/>
              </a:lnSpc>
            </a:pPr>
            <a:endParaRPr lang="en-IE" sz="2400" dirty="0">
              <a:solidFill>
                <a:srgbClr val="00336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r>
              <a:rPr lang="en-IE" sz="2400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 inconsistencies → solved with unified </a:t>
            </a:r>
            <a:r>
              <a:rPr lang="en-IE" sz="2400" dirty="0" err="1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base.html</a:t>
            </a:r>
            <a:r>
              <a:rPr lang="en-IE" sz="2400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template</a:t>
            </a:r>
          </a:p>
          <a:p>
            <a:pPr marL="147949" lvl="1" algn="l">
              <a:lnSpc>
                <a:spcPts val="2760"/>
              </a:lnSpc>
            </a:pPr>
            <a:endParaRPr lang="en-IE" sz="2400" dirty="0">
              <a:solidFill>
                <a:srgbClr val="00336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r>
              <a:rPr lang="en-IE" sz="2400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 reliability → fallback values added</a:t>
            </a:r>
          </a:p>
          <a:p>
            <a:pPr marL="147949" lvl="1" algn="l">
              <a:lnSpc>
                <a:spcPts val="2760"/>
              </a:lnSpc>
            </a:pPr>
            <a:endParaRPr lang="en-IE" sz="2400" dirty="0">
              <a:solidFill>
                <a:srgbClr val="00336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r>
              <a:rPr lang="en-IE" sz="2400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constraints → weekly planning, incremental commits</a:t>
            </a: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endParaRPr lang="en-US" sz="2300" dirty="0">
              <a:solidFill>
                <a:srgbClr val="003366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6E5FF0C3-3906-274B-D743-2083D2E6893C}"/>
              </a:ext>
            </a:extLst>
          </p:cNvPr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AFD782E6-0861-8791-D05D-CB58224A0F0D}"/>
                </a:ext>
              </a:extLst>
            </p:cNvPr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A5BD90AC-FDBD-9324-1D0B-15F18FA67D02}"/>
                </a:ext>
              </a:extLst>
            </p:cNvPr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74036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C2E69-7FAA-8ED7-7312-3EC51F936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EA422F8-176A-53FF-325E-DDA0A82F43AB}"/>
              </a:ext>
            </a:extLst>
          </p:cNvPr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B703A26A-8607-FCB5-B948-EA73E836D40C}"/>
              </a:ext>
            </a:extLst>
          </p:cNvPr>
          <p:cNvGrpSpPr/>
          <p:nvPr/>
        </p:nvGrpSpPr>
        <p:grpSpPr>
          <a:xfrm>
            <a:off x="938953" y="88900"/>
            <a:ext cx="8453120" cy="1219200"/>
            <a:chOff x="0" y="0"/>
            <a:chExt cx="11270827" cy="1625600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C9D93AF3-83B3-A3AE-62EC-13AF14D6498D}"/>
                </a:ext>
              </a:extLst>
            </p:cNvPr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5447C4A4-85AC-1982-E60E-5C945DE59333}"/>
                </a:ext>
              </a:extLst>
            </p:cNvPr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Future work</a:t>
              </a:r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FD4934B6-3448-F076-E410-B97B190024F4}"/>
              </a:ext>
            </a:extLst>
          </p:cNvPr>
          <p:cNvSpPr txBox="1"/>
          <p:nvPr/>
        </p:nvSpPr>
        <p:spPr>
          <a:xfrm>
            <a:off x="938953" y="1371600"/>
            <a:ext cx="8686800" cy="65593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sz="2000" b="1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Improve Machine Learning: </a:t>
            </a:r>
            <a:r>
              <a:rPr lang="en-IE" sz="2000" b="0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Enhance Zakat prediction accuracy using larger datasets and stronger models.</a:t>
            </a:r>
          </a:p>
          <a:p>
            <a:pPr algn="l"/>
            <a:endParaRPr lang="en-IE" sz="2000" b="0" i="0" u="none" strike="noStrike" dirty="0">
              <a:solidFill>
                <a:srgbClr val="00336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sz="2000" b="1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Upgrade User Interface (UI/UX):</a:t>
            </a:r>
            <a:r>
              <a:rPr lang="en-IE" sz="2000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IE" sz="2000" b="0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troduce a refined Islamic gold/white design, better layout spacing, improved responsiveness, and a more modern dashboard experience.</a:t>
            </a:r>
          </a:p>
          <a:p>
            <a:pPr algn="l"/>
            <a:endParaRPr lang="en-IE" sz="2000" b="0" i="0" u="none" strike="noStrike" dirty="0">
              <a:solidFill>
                <a:srgbClr val="00336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sz="2000" b="1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Add Accessibility &amp; Multilingual Support: </a:t>
            </a:r>
            <a:r>
              <a:rPr lang="en-IE" sz="2000" b="0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Arabic/English toggle, improved readability and screen-reader support, </a:t>
            </a:r>
          </a:p>
          <a:p>
            <a:pPr algn="l"/>
            <a:endParaRPr lang="en-IE" sz="2000" b="0" i="0" u="none" strike="noStrike" dirty="0">
              <a:solidFill>
                <a:srgbClr val="00336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sz="2000" b="1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IE" sz="2000" b="1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ntegrate Real Charity Payments: </a:t>
            </a:r>
            <a:r>
              <a:rPr lang="en-IE" sz="2000" b="0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Connect to verified Islamic charity APIs and secure payment gateways.</a:t>
            </a:r>
          </a:p>
          <a:p>
            <a:pPr algn="l"/>
            <a:endParaRPr lang="en-IE" sz="2000" b="0" i="0" u="none" strike="noStrike" dirty="0">
              <a:solidFill>
                <a:srgbClr val="00336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sz="2000" b="1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Expand System Functionality: </a:t>
            </a:r>
            <a:r>
              <a:rPr lang="en-IE" sz="2000" b="0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Add financial analytics, interactive charts, notifications, and user profile management.</a:t>
            </a:r>
          </a:p>
          <a:p>
            <a:pPr algn="l"/>
            <a:endParaRPr lang="en-IE" sz="2000" b="0" i="0" u="none" strike="noStrike" dirty="0">
              <a:solidFill>
                <a:srgbClr val="00336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sz="2000" b="1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Testing &amp; Cloud Deployment: </a:t>
            </a:r>
            <a:r>
              <a:rPr lang="en-IE" sz="2000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IE" sz="2000" b="0" i="0" u="none" strike="noStrike" dirty="0">
                <a:solidFill>
                  <a:srgbClr val="00336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utomated testing suite, performance evaluations, and deployment to AWS for real-world availability.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E" sz="2000" b="0" i="0" u="none" strike="noStrike" dirty="0">
              <a:solidFill>
                <a:srgbClr val="00336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E" sz="2000" b="0" i="0" u="none" strike="noStrike" dirty="0">
              <a:solidFill>
                <a:srgbClr val="00336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endParaRPr lang="en-US" sz="2000" dirty="0">
              <a:solidFill>
                <a:srgbClr val="003366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B824EF0E-173D-0747-CE6F-FF6489E45881}"/>
              </a:ext>
            </a:extLst>
          </p:cNvPr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551A5250-4A18-05A2-5275-C798A774D7EB}"/>
                </a:ext>
              </a:extLst>
            </p:cNvPr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E0D32E43-8690-1D13-9ED5-00E755DBF0AF}"/>
                </a:ext>
              </a:extLst>
            </p:cNvPr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3768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473CC-83E2-CACE-5880-0090C3043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E501CD9-D65E-097D-1318-0EB8473BA350}"/>
              </a:ext>
            </a:extLst>
          </p:cNvPr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54E7A6E0-E97C-01E8-2407-11344B7C6BAD}"/>
              </a:ext>
            </a:extLst>
          </p:cNvPr>
          <p:cNvGrpSpPr/>
          <p:nvPr/>
        </p:nvGrpSpPr>
        <p:grpSpPr>
          <a:xfrm>
            <a:off x="938953" y="88900"/>
            <a:ext cx="8453120" cy="1219200"/>
            <a:chOff x="0" y="0"/>
            <a:chExt cx="11270827" cy="1625600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12550CDE-829C-4218-F0F2-89AB582D1F57}"/>
                </a:ext>
              </a:extLst>
            </p:cNvPr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09239AF1-444E-E331-FA55-4F446B509E55}"/>
                </a:ext>
              </a:extLst>
            </p:cNvPr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Future work</a:t>
              </a:r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ED9F712A-8366-6FF2-90FB-0B7F7A873E34}"/>
              </a:ext>
            </a:extLst>
          </p:cNvPr>
          <p:cNvSpPr txBox="1"/>
          <p:nvPr/>
        </p:nvSpPr>
        <p:spPr>
          <a:xfrm>
            <a:off x="1101057" y="4539743"/>
            <a:ext cx="8128847" cy="25436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Weeks 1–3:</a:t>
            </a:r>
            <a:r>
              <a:rPr lang="en-IE" sz="2400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Complete database + user accounts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Weeks 3–5:</a:t>
            </a:r>
            <a:r>
              <a:rPr lang="en-IE" sz="2400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Build user profiles &amp; polish UI/UX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Weeks 5–7:</a:t>
            </a:r>
            <a:r>
              <a:rPr lang="en-IE" sz="2400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Improve forecasting model + integrate donation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Weeks 7–10:</a:t>
            </a:r>
            <a:r>
              <a:rPr lang="en-IE" sz="2400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Full system testing &amp; bug fixes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Weeks 10–14:</a:t>
            </a:r>
            <a:r>
              <a:rPr lang="en-IE" sz="2400" dirty="0">
                <a:solidFill>
                  <a:srgbClr val="0033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Final report writing &amp; project finishing</a:t>
            </a:r>
          </a:p>
          <a:p>
            <a:pPr marL="295898" lvl="1" indent="-147949" algn="l">
              <a:lnSpc>
                <a:spcPts val="2760"/>
              </a:lnSpc>
              <a:buFont typeface="Arial"/>
              <a:buChar char="•"/>
            </a:pPr>
            <a:endParaRPr lang="en-US" sz="2000" dirty="0">
              <a:solidFill>
                <a:srgbClr val="003366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F8EF37A0-7E79-98AA-9B65-FB0368776157}"/>
              </a:ext>
            </a:extLst>
          </p:cNvPr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C7E751CC-BA8A-EFAA-2964-2FF213914A6F}"/>
                </a:ext>
              </a:extLst>
            </p:cNvPr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094485BF-1925-959D-1BF4-70C41AD11587}"/>
                </a:ext>
              </a:extLst>
            </p:cNvPr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17</a:t>
              </a:r>
            </a:p>
          </p:txBody>
        </p:sp>
      </p:grpSp>
      <p:pic>
        <p:nvPicPr>
          <p:cNvPr id="11" name="Picture 10" descr="A graph with blue squares&#10;&#10;Description automatically generated">
            <a:extLst>
              <a:ext uri="{FF2B5EF4-FFF2-40B4-BE49-F238E27FC236}">
                <a16:creationId xmlns:a16="http://schemas.microsoft.com/office/drawing/2014/main" id="{42937B59-4A57-CFF0-F200-BB02B2DA1B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23" y="1318968"/>
            <a:ext cx="6349153" cy="317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791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986360" y="3886200"/>
            <a:ext cx="8453120" cy="1904999"/>
          </a:xfrm>
          <a:prstGeom prst="rect">
            <a:avLst/>
          </a:prstGeom>
        </p:spPr>
        <p:txBody>
          <a:bodyPr lIns="50800" tIns="50800" rIns="50800" bIns="50800" rtlCol="0" anchor="b"/>
          <a:lstStyle/>
          <a:p>
            <a:pPr algn="ctr">
              <a:lnSpc>
                <a:spcPts val="4147"/>
              </a:lnSpc>
            </a:pPr>
            <a:r>
              <a:rPr lang="en-US" sz="3840" b="1" dirty="0">
                <a:solidFill>
                  <a:srgbClr val="006666"/>
                </a:solidFill>
                <a:latin typeface="Arial Bold"/>
                <a:ea typeface="Arial Bold"/>
                <a:cs typeface="Arial Bold"/>
                <a:sym typeface="Arial Bold"/>
              </a:rPr>
              <a:t>?</a:t>
            </a:r>
          </a:p>
          <a:p>
            <a:pPr algn="ctr">
              <a:lnSpc>
                <a:spcPts val="4147"/>
              </a:lnSpc>
            </a:pPr>
            <a:r>
              <a:rPr lang="en-US" sz="3840" b="1" dirty="0">
                <a:solidFill>
                  <a:srgbClr val="006666"/>
                </a:solidFill>
                <a:latin typeface="Arial Bold"/>
                <a:ea typeface="Arial Bold"/>
                <a:cs typeface="Arial Bold"/>
                <a:sym typeface="Arial Bold"/>
              </a:rPr>
              <a:t>Questions</a:t>
            </a:r>
          </a:p>
          <a:p>
            <a:pPr algn="ctr">
              <a:lnSpc>
                <a:spcPts val="4147"/>
              </a:lnSpc>
            </a:pPr>
            <a:r>
              <a:rPr lang="en-US" sz="3840" b="1" dirty="0">
                <a:solidFill>
                  <a:srgbClr val="006666"/>
                </a:solidFill>
                <a:latin typeface="Arial Bold"/>
                <a:ea typeface="Arial Bold"/>
                <a:cs typeface="Arial Bold"/>
                <a:sym typeface="Arial Bold"/>
              </a:rPr>
              <a:t>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01414" y="604225"/>
            <a:ext cx="8023013" cy="3889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endParaRPr dirty="0"/>
          </a:p>
          <a:p>
            <a:pPr algn="ctr">
              <a:lnSpc>
                <a:spcPts val="7680"/>
              </a:lnSpc>
            </a:pPr>
            <a:endParaRPr lang="en-US" sz="6400" b="1" dirty="0">
              <a:solidFill>
                <a:srgbClr val="FF0000"/>
              </a:solidFill>
              <a:latin typeface="Arial Bold"/>
              <a:ea typeface="Arial Bold"/>
              <a:cs typeface="Arial Bold"/>
              <a:sym typeface="Arial Bold"/>
            </a:endParaRPr>
          </a:p>
          <a:p>
            <a:pPr algn="ctr">
              <a:lnSpc>
                <a:spcPts val="7680"/>
              </a:lnSpc>
            </a:pPr>
            <a:r>
              <a:rPr lang="en-US" sz="6400" b="1" dirty="0">
                <a:solidFill>
                  <a:srgbClr val="003366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  <a:p>
            <a:pPr algn="ctr">
              <a:lnSpc>
                <a:spcPts val="7680"/>
              </a:lnSpc>
            </a:pPr>
            <a:endParaRPr lang="en-US" sz="6400" b="1" dirty="0">
              <a:solidFill>
                <a:srgbClr val="FF0000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18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03237" y="213360"/>
            <a:ext cx="8453120" cy="1219200"/>
            <a:chOff x="0" y="0"/>
            <a:chExt cx="11270827" cy="1625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Introduction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9067" y="1446753"/>
            <a:ext cx="8257226" cy="6435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583"/>
              </a:lnSpc>
            </a:pPr>
            <a:endParaRPr dirty="0"/>
          </a:p>
          <a:p>
            <a:pPr marL="384237" lvl="1" indent="-192119" algn="l">
              <a:lnSpc>
                <a:spcPts val="3583"/>
              </a:lnSpc>
              <a:buFont typeface="Arial"/>
              <a:buChar char="•"/>
            </a:pPr>
            <a:r>
              <a:rPr lang="en-US" sz="2800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ZakaatIQ is an AI-powered Islamic financial assistant that helps Muslims track income, savings, assets and debts, determine Zakat eligibility, and receive personalized lifestyle-based guidance such as marital status and dependents.</a:t>
            </a:r>
          </a:p>
          <a:p>
            <a:pPr marL="192118" lvl="1" algn="l">
              <a:lnSpc>
                <a:spcPts val="3583"/>
              </a:lnSpc>
            </a:pPr>
            <a:endParaRPr lang="en-US" sz="2800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84237" lvl="1" indent="-192119" algn="l">
              <a:lnSpc>
                <a:spcPts val="3583"/>
              </a:lnSpc>
              <a:buFont typeface="Arial"/>
              <a:buChar char="•"/>
            </a:pPr>
            <a:r>
              <a:rPr lang="en-US" sz="2800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The system combines machine-learning prediction models, secure encrypted data handling, financial forecasting, and integrated links to verified Islamic charities to provide an ethical, end-to-end platform for fulfilling Zakat obligations.</a:t>
            </a:r>
          </a:p>
          <a:p>
            <a:pPr marL="384364" lvl="1" indent="-192182" algn="l">
              <a:lnSpc>
                <a:spcPts val="3583"/>
              </a:lnSpc>
              <a:buFont typeface="Arial"/>
              <a:buChar char="•"/>
            </a:pPr>
            <a:endParaRPr lang="en-US" sz="2986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2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03237" y="213360"/>
            <a:ext cx="8453120" cy="1393212"/>
            <a:chOff x="0" y="0"/>
            <a:chExt cx="11270827" cy="185761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857471"/>
            </a:xfrm>
            <a:custGeom>
              <a:avLst/>
              <a:gdLst/>
              <a:ahLst/>
              <a:cxnLst/>
              <a:rect l="l" t="t" r="r" b="b"/>
              <a:pathLst>
                <a:path w="11270742" h="1857471">
                  <a:moveTo>
                    <a:pt x="0" y="402435"/>
                  </a:moveTo>
                  <a:cubicBezTo>
                    <a:pt x="0" y="180247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80247"/>
                    <a:pt x="11270742" y="402435"/>
                  </a:cubicBezTo>
                  <a:lnTo>
                    <a:pt x="11270742" y="1455036"/>
                  </a:lnTo>
                  <a:cubicBezTo>
                    <a:pt x="11270742" y="1677370"/>
                    <a:pt x="11113008" y="1857471"/>
                    <a:pt x="10918571" y="1857471"/>
                  </a:cubicBezTo>
                  <a:lnTo>
                    <a:pt x="352171" y="1857471"/>
                  </a:lnTo>
                  <a:cubicBezTo>
                    <a:pt x="157734" y="1857616"/>
                    <a:pt x="0" y="1677370"/>
                    <a:pt x="0" y="145518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838566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Similar software and their limitations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18258" y="1907049"/>
            <a:ext cx="8023013" cy="5363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7616" lvl="1" indent="-148808" algn="l">
              <a:lnSpc>
                <a:spcPts val="2776"/>
              </a:lnSpc>
              <a:buFont typeface="Arial"/>
              <a:buChar char="•"/>
            </a:pPr>
            <a:r>
              <a:rPr lang="en-US" sz="2313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Islamic Relief Zakat Calculator – one-time manual calculation with no tracking, forecasting, or security.</a:t>
            </a:r>
          </a:p>
          <a:p>
            <a:pPr marL="148808" lvl="1" algn="l">
              <a:lnSpc>
                <a:spcPts val="2776"/>
              </a:lnSpc>
            </a:pPr>
            <a:endParaRPr lang="en-US" sz="2313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7616" lvl="1" indent="-148808" algn="l">
              <a:lnSpc>
                <a:spcPts val="2776"/>
              </a:lnSpc>
              <a:buFont typeface="Arial"/>
              <a:buChar char="•"/>
            </a:pPr>
            <a:r>
              <a:rPr lang="en-US" sz="2313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National Zakat Foundation (NZF) – UK-based calculator with Nisab checking but no AI, personalization, or data storage.</a:t>
            </a:r>
          </a:p>
          <a:p>
            <a:pPr marL="148808" lvl="1" algn="l">
              <a:lnSpc>
                <a:spcPts val="2776"/>
              </a:lnSpc>
            </a:pPr>
            <a:endParaRPr lang="en-US" sz="2313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7616" lvl="1" indent="-148808" algn="l">
              <a:lnSpc>
                <a:spcPts val="2776"/>
              </a:lnSpc>
              <a:buFont typeface="Arial"/>
              <a:buChar char="•"/>
            </a:pPr>
            <a:r>
              <a:rPr lang="en-US" sz="2313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Zakatify (USA) – focuses on donating Zakat, not eligibility or financial tracking</a:t>
            </a:r>
          </a:p>
          <a:p>
            <a:pPr marL="148808" lvl="1" algn="l">
              <a:lnSpc>
                <a:spcPts val="2776"/>
              </a:lnSpc>
            </a:pPr>
            <a:endParaRPr lang="en-US" sz="2313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7616" lvl="1" indent="-148808" algn="l">
              <a:lnSpc>
                <a:spcPts val="2776"/>
              </a:lnSpc>
              <a:buFont typeface="Arial"/>
              <a:buChar char="•"/>
            </a:pPr>
            <a:r>
              <a:rPr lang="en-US" sz="2313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Zoya Finance – halal investment screening with a simple Zakat tool, not lifestyle-based guidance. </a:t>
            </a:r>
          </a:p>
          <a:p>
            <a:pPr marL="148808" lvl="1" algn="l">
              <a:lnSpc>
                <a:spcPts val="2776"/>
              </a:lnSpc>
            </a:pPr>
            <a:endParaRPr lang="en-US" sz="2313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7714" lvl="1" indent="-148857" algn="l">
              <a:lnSpc>
                <a:spcPts val="2776"/>
              </a:lnSpc>
              <a:buFont typeface="Arial"/>
              <a:buChar char="•"/>
            </a:pPr>
            <a:r>
              <a:rPr lang="en-US" sz="2313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YNAB / Mint – strong financial tracking but interest-based and not Shariah-compliant.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03237" y="213360"/>
            <a:ext cx="8453120" cy="1219200"/>
            <a:chOff x="0" y="0"/>
            <a:chExt cx="11270827" cy="1625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Academic Insight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4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49867" y="1761872"/>
            <a:ext cx="8703733" cy="4834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9982" lvl="1" indent="-284991" algn="l">
              <a:lnSpc>
                <a:spcPts val="2851"/>
              </a:lnSpc>
              <a:buFont typeface="Arial"/>
              <a:buChar char="•"/>
            </a:pPr>
            <a:r>
              <a:rPr lang="en-US" sz="2640" dirty="0">
                <a:solidFill>
                  <a:schemeClr val="tx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Afar &amp; Ali (2025) – Highlighted the lack of strong Shariah-compliant AI guidelines in Islamic finance.</a:t>
            </a:r>
          </a:p>
          <a:p>
            <a:pPr marL="284991" lvl="1" algn="l">
              <a:lnSpc>
                <a:spcPts val="2851"/>
              </a:lnSpc>
            </a:pPr>
            <a:endParaRPr lang="en-US" sz="2640" dirty="0">
              <a:solidFill>
                <a:schemeClr val="tx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569982" lvl="1" indent="-284991" algn="l">
              <a:lnSpc>
                <a:spcPts val="2851"/>
              </a:lnSpc>
              <a:buFont typeface="Arial"/>
              <a:buChar char="•"/>
            </a:pPr>
            <a:r>
              <a:rPr lang="en-US" sz="2640" dirty="0" err="1">
                <a:solidFill>
                  <a:schemeClr val="tx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Laylo</a:t>
            </a:r>
            <a:r>
              <a:rPr lang="en-US" sz="2640" dirty="0">
                <a:solidFill>
                  <a:schemeClr val="tx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(2023) – Discussed automation in Zakat platforms and the need for trust, fairness, and ethical design.</a:t>
            </a:r>
          </a:p>
          <a:p>
            <a:pPr marL="284991" lvl="1" algn="l">
              <a:lnSpc>
                <a:spcPts val="2851"/>
              </a:lnSpc>
            </a:pPr>
            <a:endParaRPr lang="en-US" sz="2640" dirty="0">
              <a:solidFill>
                <a:schemeClr val="tx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569982" lvl="1" indent="-284991" algn="l">
              <a:lnSpc>
                <a:spcPts val="2851"/>
              </a:lnSpc>
              <a:buFont typeface="Arial"/>
              <a:buChar char="•"/>
            </a:pPr>
            <a:r>
              <a:rPr lang="en-US" sz="2640" dirty="0">
                <a:solidFill>
                  <a:schemeClr val="tx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Iqbal et al. (2025) – Examined the potential risks of AI misuse in Islamic financial systems without ethical safeguards.</a:t>
            </a:r>
          </a:p>
          <a:p>
            <a:pPr marL="284991" lvl="1" algn="l">
              <a:lnSpc>
                <a:spcPts val="2851"/>
              </a:lnSpc>
            </a:pPr>
            <a:endParaRPr lang="en-US" sz="2640" dirty="0">
              <a:solidFill>
                <a:schemeClr val="tx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569982" lvl="1" indent="-284991" algn="l">
              <a:lnSpc>
                <a:spcPts val="2851"/>
              </a:lnSpc>
              <a:buFont typeface="Arial"/>
              <a:buChar char="•"/>
            </a:pPr>
            <a:r>
              <a:rPr lang="en-US" sz="2640" dirty="0">
                <a:solidFill>
                  <a:schemeClr val="tx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Deloitte (2023) – Insights on how AI improves user engagement in budgeting and financial apps.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03237" y="213360"/>
            <a:ext cx="8453120" cy="1219200"/>
            <a:chOff x="0" y="0"/>
            <a:chExt cx="11270827" cy="1625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Methodology 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85521" y="2133599"/>
            <a:ext cx="4424680" cy="3665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84237" lvl="1" indent="-192119" algn="l">
              <a:lnSpc>
                <a:spcPts val="3583"/>
              </a:lnSpc>
              <a:buFont typeface="Arial"/>
              <a:buChar char="•"/>
            </a:pPr>
            <a:r>
              <a:rPr lang="en-US" sz="2986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The project follows an adapted Agile methodology, using short feature-focused sprints, iterative development, and continuous testing. </a:t>
            </a:r>
          </a:p>
          <a:p>
            <a:pPr algn="l">
              <a:lnSpc>
                <a:spcPts val="3583"/>
              </a:lnSpc>
            </a:pPr>
            <a:endParaRPr lang="en-US" sz="2986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5</a:t>
              </a:r>
            </a:p>
          </p:txBody>
        </p:sp>
      </p:grpSp>
      <p:pic>
        <p:nvPicPr>
          <p:cNvPr id="15" name="Picture 14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0D2BA429-4835-EAB3-8346-77699B3CBA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446753"/>
            <a:ext cx="3581400" cy="565882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03173" y="152400"/>
            <a:ext cx="8453120" cy="1219200"/>
            <a:chOff x="0" y="0"/>
            <a:chExt cx="11270827" cy="1625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Technologies 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132498" y="1550973"/>
            <a:ext cx="8113293" cy="5078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15"/>
              </a:lnSpc>
            </a:pPr>
            <a:endParaRPr lang="en-US" sz="2762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5420" lvl="1" indent="-177710" algn="l">
              <a:lnSpc>
                <a:spcPts val="3315"/>
              </a:lnSpc>
              <a:buFont typeface="Arial"/>
              <a:buChar char="•"/>
            </a:pPr>
            <a:r>
              <a:rPr lang="en-US" sz="2762" b="1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OS: </a:t>
            </a:r>
            <a:r>
              <a:rPr lang="en-US" sz="2762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macOS + mobile devices for testing</a:t>
            </a:r>
          </a:p>
          <a:p>
            <a:pPr marL="355420" lvl="1" indent="-177710" algn="l">
              <a:lnSpc>
                <a:spcPts val="3315"/>
              </a:lnSpc>
              <a:buFont typeface="Arial"/>
              <a:buChar char="•"/>
            </a:pPr>
            <a:r>
              <a:rPr lang="en-US" sz="2762" b="1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Languages: </a:t>
            </a:r>
            <a:r>
              <a:rPr lang="en-US" sz="2762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Python (backend/ML), JavaScript (frontend)</a:t>
            </a:r>
          </a:p>
          <a:p>
            <a:pPr marL="355420" lvl="1" indent="-177710" algn="l">
              <a:lnSpc>
                <a:spcPts val="3315"/>
              </a:lnSpc>
              <a:buFont typeface="Arial"/>
              <a:buChar char="•"/>
            </a:pPr>
            <a:r>
              <a:rPr lang="en-US" sz="2762" b="1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Database:</a:t>
            </a:r>
            <a:r>
              <a:rPr lang="en-US" sz="2762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 PostgreSQL (+ SQLite)</a:t>
            </a:r>
          </a:p>
          <a:p>
            <a:pPr marL="355420" lvl="1" indent="-177710" algn="l">
              <a:lnSpc>
                <a:spcPts val="3315"/>
              </a:lnSpc>
              <a:buFont typeface="Arial"/>
              <a:buChar char="•"/>
            </a:pPr>
            <a:r>
              <a:rPr lang="en-US" sz="2762" b="1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Frameworks/Tools: </a:t>
            </a:r>
            <a:r>
              <a:rPr lang="en-US" sz="2762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Flask, VS Code, GitHub, Bootstrap</a:t>
            </a:r>
          </a:p>
          <a:p>
            <a:pPr marL="355420" lvl="1" indent="-177710" algn="l">
              <a:lnSpc>
                <a:spcPts val="3315"/>
              </a:lnSpc>
              <a:buFont typeface="Arial"/>
              <a:buChar char="•"/>
            </a:pPr>
            <a:r>
              <a:rPr lang="en-US" sz="2762" b="1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AI &amp; Data: </a:t>
            </a:r>
            <a:r>
              <a:rPr lang="en-US" sz="2762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Scikit-learn, Prophet/</a:t>
            </a:r>
            <a:r>
              <a:rPr lang="en-US" sz="2762" dirty="0" err="1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Statsmodels</a:t>
            </a:r>
            <a:r>
              <a:rPr lang="en-US" sz="2762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, Pandas, NumPy, Matplotlib</a:t>
            </a:r>
          </a:p>
          <a:p>
            <a:pPr marL="355420" lvl="1" indent="-177710" algn="l">
              <a:lnSpc>
                <a:spcPts val="3315"/>
              </a:lnSpc>
              <a:buFont typeface="Arial"/>
              <a:buChar char="•"/>
            </a:pPr>
            <a:r>
              <a:rPr lang="en-US" sz="2762" b="1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Security:</a:t>
            </a:r>
            <a:r>
              <a:rPr lang="en-US" sz="2762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 Cryptography (Fernet encryption)</a:t>
            </a:r>
          </a:p>
          <a:p>
            <a:pPr marL="355420" lvl="1" indent="-177710" algn="l">
              <a:lnSpc>
                <a:spcPts val="3315"/>
              </a:lnSpc>
              <a:buFont typeface="Arial"/>
              <a:buChar char="•"/>
            </a:pPr>
            <a:r>
              <a:rPr lang="en-US" sz="2762" b="1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Donations:</a:t>
            </a:r>
            <a:r>
              <a:rPr lang="en-US" sz="2762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 Stripe</a:t>
            </a:r>
          </a:p>
          <a:p>
            <a:pPr algn="l">
              <a:lnSpc>
                <a:spcPts val="3315"/>
              </a:lnSpc>
            </a:pPr>
            <a:endParaRPr lang="en-US" sz="2762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6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03237" y="213360"/>
            <a:ext cx="8453120" cy="1219200"/>
            <a:chOff x="0" y="0"/>
            <a:chExt cx="11270827" cy="1625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Requirements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65293" y="1675375"/>
            <a:ext cx="8023013" cy="5424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4237" lvl="1" indent="-192119" algn="l">
              <a:lnSpc>
                <a:spcPts val="3583"/>
              </a:lnSpc>
              <a:buFont typeface="Arial"/>
              <a:buChar char="•"/>
            </a:pPr>
            <a:r>
              <a:rPr lang="en-US" sz="2886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Requirements were gathered through a survey distributed to Muslims in mosques, universities, and families, identifying struggles with Zakat calculation, tracking savings, and understanding Zakatable wealth. </a:t>
            </a:r>
          </a:p>
          <a:p>
            <a:pPr marL="384237" lvl="1" indent="-192119" algn="l">
              <a:lnSpc>
                <a:spcPts val="3583"/>
              </a:lnSpc>
              <a:buFont typeface="Arial"/>
              <a:buChar char="•"/>
            </a:pPr>
            <a:endParaRPr lang="en-US" sz="2886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84237" lvl="1" indent="-192119" algn="l">
              <a:lnSpc>
                <a:spcPts val="3583"/>
              </a:lnSpc>
              <a:buFont typeface="Arial"/>
              <a:buChar char="•"/>
            </a:pPr>
            <a:r>
              <a:rPr lang="en-US" sz="2886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Stakeholder inputs included Muslim individuals, families, self-employed users, Islamic charities, scholars, and system developers. </a:t>
            </a:r>
          </a:p>
          <a:p>
            <a:pPr algn="l">
              <a:lnSpc>
                <a:spcPts val="3583"/>
              </a:lnSpc>
            </a:pPr>
            <a:endParaRPr lang="en-US" sz="2886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>
              <a:lnSpc>
                <a:spcPts val="2744"/>
              </a:lnSpc>
            </a:pPr>
            <a:endParaRPr lang="en-US" sz="2886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3327"/>
                </a:lnSpc>
              </a:pPr>
              <a:r>
                <a:rPr lang="en-US" sz="277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7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03237" y="213360"/>
            <a:ext cx="8453120" cy="1219200"/>
            <a:chOff x="0" y="0"/>
            <a:chExt cx="11270827" cy="1625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System Architecture 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177429" y="1905000"/>
            <a:ext cx="8078864" cy="53347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1319" lvl="1" indent="-140660" algn="l">
              <a:lnSpc>
                <a:spcPts val="2624"/>
              </a:lnSpc>
              <a:buFont typeface="Arial"/>
              <a:buChar char="•"/>
            </a:pPr>
            <a:r>
              <a:rPr lang="en-US" sz="2186" dirty="0">
                <a:solidFill>
                  <a:srgbClr val="003365"/>
                </a:solidFill>
                <a:latin typeface="Arial"/>
                <a:ea typeface="Arial"/>
                <a:cs typeface="Arial"/>
                <a:sym typeface="Arial"/>
              </a:rPr>
              <a:t>ZakaatIQ uses a modular client–server architecture built around a Flas</a:t>
            </a:r>
            <a:r>
              <a:rPr lang="en-US" sz="2186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k backend and a web-based front-end interface. </a:t>
            </a:r>
          </a:p>
          <a:p>
            <a:pPr marL="140659" lvl="1" algn="l">
              <a:lnSpc>
                <a:spcPts val="2624"/>
              </a:lnSpc>
            </a:pPr>
            <a:endParaRPr lang="en-US" sz="2186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1319" lvl="1" indent="-140660" algn="l">
              <a:lnSpc>
                <a:spcPts val="2624"/>
              </a:lnSpc>
              <a:buFont typeface="Arial"/>
              <a:buChar char="•"/>
            </a:pPr>
            <a:r>
              <a:rPr lang="en-US" sz="2186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The system is structured into layers:</a:t>
            </a:r>
          </a:p>
          <a:p>
            <a:pPr marL="944211" lvl="2" indent="-314737" algn="l">
              <a:lnSpc>
                <a:spcPts val="2624"/>
              </a:lnSpc>
              <a:buFont typeface="Arial"/>
              <a:buChar char="⚬"/>
            </a:pPr>
            <a:r>
              <a:rPr lang="en-US" sz="2186" u="sng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Frontend/UI: </a:t>
            </a:r>
            <a:r>
              <a:rPr lang="en-US" sz="2186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HTML, CSS, JavaScript, Bootstrap for forms, dashboards, and visualization.</a:t>
            </a:r>
          </a:p>
          <a:p>
            <a:pPr marL="944211" lvl="2" indent="-314737" algn="l">
              <a:lnSpc>
                <a:spcPts val="2624"/>
              </a:lnSpc>
              <a:buFont typeface="Arial"/>
              <a:buChar char="⚬"/>
            </a:pPr>
            <a:r>
              <a:rPr lang="en-US" sz="2186" u="sng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Application Layer:</a:t>
            </a:r>
            <a:r>
              <a:rPr lang="en-US" sz="2186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 Flask backend handling routing, business logic, authentication, and encryption.</a:t>
            </a:r>
          </a:p>
          <a:p>
            <a:pPr marL="944211" lvl="2" indent="-314737" algn="l">
              <a:lnSpc>
                <a:spcPts val="2624"/>
              </a:lnSpc>
              <a:buFont typeface="Arial"/>
              <a:buChar char="⚬"/>
            </a:pPr>
            <a:r>
              <a:rPr lang="en-US" sz="2186" u="sng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AI Processing Layer:</a:t>
            </a:r>
            <a:r>
              <a:rPr lang="en-US" sz="2186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 Machine-learning models for Zakat eligibility and financial forecasting.</a:t>
            </a:r>
          </a:p>
          <a:p>
            <a:pPr marL="944211" lvl="2" indent="-314737" algn="l">
              <a:lnSpc>
                <a:spcPts val="2624"/>
              </a:lnSpc>
              <a:buFont typeface="Arial"/>
              <a:buChar char="⚬"/>
            </a:pPr>
            <a:r>
              <a:rPr lang="en-US" sz="2186" u="sng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Data Layer: </a:t>
            </a:r>
            <a:r>
              <a:rPr lang="en-US" sz="2186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PostgreSQL storing encrypted user profiles, financial data, predictions, and donation history. </a:t>
            </a:r>
          </a:p>
          <a:p>
            <a:pPr marL="629474" lvl="2" algn="l">
              <a:lnSpc>
                <a:spcPts val="2624"/>
              </a:lnSpc>
            </a:pPr>
            <a:endParaRPr lang="en-US" sz="2186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1319" lvl="1" indent="-140660" algn="l">
              <a:lnSpc>
                <a:spcPts val="2624"/>
              </a:lnSpc>
              <a:buFont typeface="Arial"/>
              <a:buChar char="•"/>
            </a:pPr>
            <a:r>
              <a:rPr lang="en-US" sz="2186" dirty="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rPr>
              <a:t> The architecture supports modular development, security, scalability, and cloud deployment readiness. </a:t>
            </a:r>
          </a:p>
          <a:p>
            <a:pPr algn="l">
              <a:lnSpc>
                <a:spcPts val="2624"/>
              </a:lnSpc>
            </a:pPr>
            <a:endParaRPr lang="en-US" sz="2186" dirty="0">
              <a:solidFill>
                <a:srgbClr val="0033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095"/>
                </a:lnSpc>
              </a:pPr>
              <a:r>
                <a:rPr lang="en-US" sz="3413" b="1" dirty="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8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413760" cy="7315200"/>
          </a:xfrm>
          <a:custGeom>
            <a:avLst/>
            <a:gdLst/>
            <a:ahLst/>
            <a:cxnLst/>
            <a:rect l="l" t="t" r="r" b="b"/>
            <a:pathLst>
              <a:path w="3413760" h="7315200">
                <a:moveTo>
                  <a:pt x="0" y="0"/>
                </a:moveTo>
                <a:lnTo>
                  <a:pt x="3413760" y="0"/>
                </a:lnTo>
                <a:lnTo>
                  <a:pt x="341376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03237" y="213360"/>
            <a:ext cx="8453120" cy="1219200"/>
            <a:chOff x="0" y="0"/>
            <a:chExt cx="11270827" cy="1625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70742" cy="1625473"/>
            </a:xfrm>
            <a:custGeom>
              <a:avLst/>
              <a:gdLst/>
              <a:ahLst/>
              <a:cxnLst/>
              <a:rect l="l" t="t" r="r" b="b"/>
              <a:pathLst>
                <a:path w="11270742" h="1625473">
                  <a:moveTo>
                    <a:pt x="0" y="352171"/>
                  </a:moveTo>
                  <a:cubicBezTo>
                    <a:pt x="0" y="157734"/>
                    <a:pt x="157734" y="0"/>
                    <a:pt x="352171" y="0"/>
                  </a:cubicBezTo>
                  <a:lnTo>
                    <a:pt x="10918571" y="0"/>
                  </a:lnTo>
                  <a:cubicBezTo>
                    <a:pt x="11113135" y="0"/>
                    <a:pt x="11270742" y="157734"/>
                    <a:pt x="11270742" y="352171"/>
                  </a:cubicBezTo>
                  <a:lnTo>
                    <a:pt x="11270742" y="1273302"/>
                  </a:lnTo>
                  <a:cubicBezTo>
                    <a:pt x="11270742" y="1467866"/>
                    <a:pt x="11113008" y="1625473"/>
                    <a:pt x="10918571" y="1625473"/>
                  </a:cubicBezTo>
                  <a:lnTo>
                    <a:pt x="352171" y="1625473"/>
                  </a:lnTo>
                  <a:cubicBezTo>
                    <a:pt x="157734" y="1625600"/>
                    <a:pt x="0" y="1467866"/>
                    <a:pt x="0" y="127342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11270827" cy="1606550"/>
            </a:xfrm>
            <a:prstGeom prst="rect">
              <a:avLst/>
            </a:prstGeom>
          </p:spPr>
          <p:txBody>
            <a:bodyPr lIns="50800" tIns="50800" rIns="50800" bIns="50800" rtlCol="0" anchor="b"/>
            <a:lstStyle/>
            <a:p>
              <a:pPr algn="l">
                <a:lnSpc>
                  <a:spcPts val="4147"/>
                </a:lnSpc>
              </a:pPr>
              <a:r>
                <a:rPr lang="en-US" sz="3840" b="1" dirty="0">
                  <a:solidFill>
                    <a:srgbClr val="00666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System Design Diagram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9747" y="6658187"/>
            <a:ext cx="626533" cy="521547"/>
            <a:chOff x="0" y="0"/>
            <a:chExt cx="835378" cy="6953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5378" cy="695396"/>
            </a:xfrm>
            <a:custGeom>
              <a:avLst/>
              <a:gdLst/>
              <a:ahLst/>
              <a:cxnLst/>
              <a:rect l="l" t="t" r="r" b="b"/>
              <a:pathLst>
                <a:path w="835378" h="695396">
                  <a:moveTo>
                    <a:pt x="0" y="0"/>
                  </a:moveTo>
                  <a:lnTo>
                    <a:pt x="835378" y="0"/>
                  </a:lnTo>
                  <a:lnTo>
                    <a:pt x="835378" y="695396"/>
                  </a:lnTo>
                  <a:lnTo>
                    <a:pt x="0" y="695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35378" cy="714446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3327"/>
                </a:lnSpc>
              </a:pPr>
              <a:r>
                <a:rPr lang="en-US" sz="2773" b="1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9</a:t>
              </a:r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BBAD607C-CFB2-831F-EF25-BB0C795255A4}"/>
              </a:ext>
            </a:extLst>
          </p:cNvPr>
          <p:cNvGrpSpPr/>
          <p:nvPr/>
        </p:nvGrpSpPr>
        <p:grpSpPr>
          <a:xfrm>
            <a:off x="1524000" y="1645826"/>
            <a:ext cx="7467600" cy="5212174"/>
            <a:chOff x="0" y="-19050"/>
            <a:chExt cx="6737224" cy="3295086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EFFCADF3-B09D-8C9D-DD88-FDDEBE1E1C3A}"/>
                </a:ext>
              </a:extLst>
            </p:cNvPr>
            <p:cNvSpPr/>
            <p:nvPr/>
          </p:nvSpPr>
          <p:spPr>
            <a:xfrm>
              <a:off x="0" y="0"/>
              <a:ext cx="6737224" cy="3275965"/>
            </a:xfrm>
            <a:custGeom>
              <a:avLst/>
              <a:gdLst/>
              <a:ahLst/>
              <a:cxnLst/>
              <a:rect l="l" t="t" r="r" b="b"/>
              <a:pathLst>
                <a:path w="6737224" h="3275965">
                  <a:moveTo>
                    <a:pt x="9017" y="0"/>
                  </a:moveTo>
                  <a:lnTo>
                    <a:pt x="6728206" y="0"/>
                  </a:lnTo>
                  <a:cubicBezTo>
                    <a:pt x="6733160" y="0"/>
                    <a:pt x="6737224" y="4064"/>
                    <a:pt x="6737224" y="9017"/>
                  </a:cubicBezTo>
                  <a:lnTo>
                    <a:pt x="6737224" y="3266948"/>
                  </a:lnTo>
                  <a:cubicBezTo>
                    <a:pt x="6737224" y="3271901"/>
                    <a:pt x="6733160" y="3275965"/>
                    <a:pt x="6728206" y="3275965"/>
                  </a:cubicBezTo>
                  <a:lnTo>
                    <a:pt x="9017" y="3275965"/>
                  </a:lnTo>
                  <a:cubicBezTo>
                    <a:pt x="4064" y="3275965"/>
                    <a:pt x="0" y="3271901"/>
                    <a:pt x="0" y="3266948"/>
                  </a:cubicBezTo>
                  <a:lnTo>
                    <a:pt x="0" y="9017"/>
                  </a:lnTo>
                  <a:cubicBezTo>
                    <a:pt x="0" y="4064"/>
                    <a:pt x="4064" y="0"/>
                    <a:pt x="9017" y="0"/>
                  </a:cubicBezTo>
                  <a:moveTo>
                    <a:pt x="9017" y="18034"/>
                  </a:moveTo>
                  <a:lnTo>
                    <a:pt x="9017" y="9017"/>
                  </a:lnTo>
                  <a:lnTo>
                    <a:pt x="18034" y="9017"/>
                  </a:lnTo>
                  <a:lnTo>
                    <a:pt x="18034" y="3266948"/>
                  </a:lnTo>
                  <a:lnTo>
                    <a:pt x="9017" y="3266948"/>
                  </a:lnTo>
                  <a:lnTo>
                    <a:pt x="9017" y="3257931"/>
                  </a:lnTo>
                  <a:lnTo>
                    <a:pt x="6728206" y="3257931"/>
                  </a:lnTo>
                  <a:lnTo>
                    <a:pt x="6728206" y="3266948"/>
                  </a:lnTo>
                  <a:lnTo>
                    <a:pt x="6719189" y="3266948"/>
                  </a:lnTo>
                  <a:lnTo>
                    <a:pt x="6719189" y="9017"/>
                  </a:lnTo>
                  <a:lnTo>
                    <a:pt x="6728206" y="9017"/>
                  </a:lnTo>
                  <a:lnTo>
                    <a:pt x="6728206" y="18034"/>
                  </a:lnTo>
                  <a:lnTo>
                    <a:pt x="9017" y="18034"/>
                  </a:lnTo>
                  <a:close/>
                </a:path>
              </a:pathLst>
            </a:custGeom>
            <a:solidFill>
              <a:srgbClr val="239595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EF49E7A5-491F-0DD7-ECD7-3CEA5A9F782E}"/>
                </a:ext>
              </a:extLst>
            </p:cNvPr>
            <p:cNvSpPr txBox="1"/>
            <p:nvPr/>
          </p:nvSpPr>
          <p:spPr>
            <a:xfrm>
              <a:off x="0" y="-19050"/>
              <a:ext cx="6737209" cy="3295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95"/>
                </a:lnSpc>
              </a:pPr>
              <a:r>
                <a:rPr lang="en-US" sz="3413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Diagram of </a:t>
              </a:r>
            </a:p>
            <a:p>
              <a:pPr algn="ctr">
                <a:lnSpc>
                  <a:spcPts val="4095"/>
                </a:lnSpc>
              </a:pPr>
              <a:r>
                <a:rPr lang="en-US" sz="3413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Technical Architecture</a:t>
              </a:r>
            </a:p>
          </p:txBody>
        </p:sp>
      </p:grpSp>
      <p:pic>
        <p:nvPicPr>
          <p:cNvPr id="15" name="Picture 14" descr="A diagram of a system overview&#10;&#10;Description automatically generated">
            <a:extLst>
              <a:ext uri="{FF2B5EF4-FFF2-40B4-BE49-F238E27FC236}">
                <a16:creationId xmlns:a16="http://schemas.microsoft.com/office/drawing/2014/main" id="{00209BE1-47DB-A6A9-0546-889BDCD8C3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3893" y="1661113"/>
            <a:ext cx="7772400" cy="5181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3586</TotalTime>
  <Words>1425</Words>
  <Application>Microsoft Macintosh PowerPoint</Application>
  <PresentationFormat>Custom</PresentationFormat>
  <Paragraphs>233</Paragraphs>
  <Slides>18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Interim-Demo-Template COD.pptx</dc:title>
  <cp:lastModifiedBy>C21404706 Wissam Hadj Arab</cp:lastModifiedBy>
  <cp:revision>4</cp:revision>
  <dcterms:created xsi:type="dcterms:W3CDTF">2006-08-16T00:00:00Z</dcterms:created>
  <dcterms:modified xsi:type="dcterms:W3CDTF">2025-12-01T17:03:22Z</dcterms:modified>
  <dc:identifier>DAG5-2-J88I</dc:identifier>
</cp:coreProperties>
</file>

<file path=docProps/thumbnail.jpeg>
</file>